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4" r:id="rId3"/>
    <p:sldId id="299" r:id="rId4"/>
    <p:sldId id="291" r:id="rId5"/>
    <p:sldId id="297" r:id="rId6"/>
    <p:sldId id="300" r:id="rId7"/>
    <p:sldId id="285" r:id="rId8"/>
    <p:sldId id="298" r:id="rId9"/>
    <p:sldId id="301" r:id="rId10"/>
    <p:sldId id="303" r:id="rId11"/>
    <p:sldId id="304" r:id="rId12"/>
    <p:sldId id="295" r:id="rId13"/>
    <p:sldId id="313" r:id="rId14"/>
    <p:sldId id="306" r:id="rId15"/>
    <p:sldId id="305" r:id="rId16"/>
    <p:sldId id="314" r:id="rId17"/>
    <p:sldId id="307" r:id="rId18"/>
    <p:sldId id="312" r:id="rId19"/>
    <p:sldId id="311" r:id="rId20"/>
    <p:sldId id="286" r:id="rId21"/>
    <p:sldId id="308" r:id="rId22"/>
    <p:sldId id="268" r:id="rId23"/>
    <p:sldId id="290" r:id="rId24"/>
    <p:sldId id="269" r:id="rId25"/>
    <p:sldId id="270" r:id="rId26"/>
    <p:sldId id="271" r:id="rId27"/>
    <p:sldId id="272" r:id="rId28"/>
    <p:sldId id="273" r:id="rId29"/>
    <p:sldId id="309" r:id="rId30"/>
    <p:sldId id="276" r:id="rId31"/>
    <p:sldId id="310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E291-2135-4556-B293-C31343D96B8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3AA-5CD2-46F6-B180-AD1302A1B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E291-2135-4556-B293-C31343D96B8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3AA-5CD2-46F6-B180-AD1302A1B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73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E291-2135-4556-B293-C31343D96B8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3AA-5CD2-46F6-B180-AD1302A1B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53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E291-2135-4556-B293-C31343D96B8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3AA-5CD2-46F6-B180-AD1302A1B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80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E291-2135-4556-B293-C31343D96B8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3AA-5CD2-46F6-B180-AD1302A1B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16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E291-2135-4556-B293-C31343D96B8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3AA-5CD2-46F6-B180-AD1302A1B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58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E291-2135-4556-B293-C31343D96B8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3AA-5CD2-46F6-B180-AD1302A1B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95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E291-2135-4556-B293-C31343D96B8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3AA-5CD2-46F6-B180-AD1302A1B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84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E291-2135-4556-B293-C31343D96B8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3AA-5CD2-46F6-B180-AD1302A1B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01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E291-2135-4556-B293-C31343D96B8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3AA-5CD2-46F6-B180-AD1302A1B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E291-2135-4556-B293-C31343D96B8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3AA-5CD2-46F6-B180-AD1302A1B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7E291-2135-4556-B293-C31343D96B8B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423AA-5CD2-46F6-B180-AD1302A1B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7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fif"/><Relationship Id="rId1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65363"/>
            <a:ext cx="10515600" cy="19272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600" dirty="0" smtClean="0">
                <a:latin typeface="Casablanca Noir Personal Use" pitchFamily="2" charset="0"/>
              </a:rPr>
              <a:t>Welcome Back</a:t>
            </a:r>
            <a:r>
              <a:rPr lang="en-US" sz="16600" dirty="0">
                <a:latin typeface="Casablanca Noir Personal Use" pitchFamily="2" charset="0"/>
              </a:rPr>
              <a:t>!</a:t>
            </a:r>
            <a:endParaRPr lang="ru-RU" sz="1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75" y="446947"/>
            <a:ext cx="1523645" cy="11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831" y="997643"/>
            <a:ext cx="6578600" cy="1105585"/>
          </a:xfrm>
        </p:spPr>
        <p:txBody>
          <a:bodyPr>
            <a:normAutofit/>
          </a:bodyPr>
          <a:lstStyle/>
          <a:p>
            <a:r>
              <a:rPr lang="en-US" b="1" dirty="0" smtClean="0"/>
              <a:t>Taxes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87595" y="2103228"/>
            <a:ext cx="9302750" cy="1579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Personal Data Protection</a:t>
            </a:r>
            <a:br>
              <a:rPr lang="en-US" b="1" dirty="0" smtClean="0"/>
            </a:br>
            <a:endParaRPr lang="en-US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626616"/>
              </p:ext>
            </p:extLst>
          </p:nvPr>
        </p:nvGraphicFramePr>
        <p:xfrm>
          <a:off x="2386638" y="1362588"/>
          <a:ext cx="44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Image" r:id="rId3" imgW="444240" imgH="393480" progId="Photoshop.Image.13">
                  <p:embed/>
                </p:oleObj>
              </mc:Choice>
              <mc:Fallback>
                <p:oleObj name="Image" r:id="rId3" imgW="444240" imgH="393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6638" y="1362588"/>
                        <a:ext cx="444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141019"/>
              </p:ext>
            </p:extLst>
          </p:nvPr>
        </p:nvGraphicFramePr>
        <p:xfrm>
          <a:off x="2386638" y="2349305"/>
          <a:ext cx="44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Image" r:id="rId5" imgW="444240" imgH="393480" progId="Photoshop.Image.13">
                  <p:embed/>
                </p:oleObj>
              </mc:Choice>
              <mc:Fallback>
                <p:oleObj name="Image" r:id="rId5" imgW="444240" imgH="393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6638" y="2349305"/>
                        <a:ext cx="444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530590"/>
              </p:ext>
            </p:extLst>
          </p:nvPr>
        </p:nvGraphicFramePr>
        <p:xfrm>
          <a:off x="2386638" y="3403298"/>
          <a:ext cx="44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Image" r:id="rId6" imgW="444240" imgH="393480" progId="Photoshop.Image.13">
                  <p:embed/>
                </p:oleObj>
              </mc:Choice>
              <mc:Fallback>
                <p:oleObj name="Image" r:id="rId6" imgW="444240" imgH="393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6638" y="3403298"/>
                        <a:ext cx="444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936831" y="3164990"/>
            <a:ext cx="9302750" cy="1579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Internal Trade</a:t>
            </a:r>
            <a:br>
              <a:rPr lang="en-US" b="1" dirty="0" smtClean="0"/>
            </a:br>
            <a:endParaRPr lang="en-US" b="1" dirty="0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439226"/>
              </p:ext>
            </p:extLst>
          </p:nvPr>
        </p:nvGraphicFramePr>
        <p:xfrm>
          <a:off x="2386638" y="4433838"/>
          <a:ext cx="44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Image" r:id="rId7" imgW="444240" imgH="393480" progId="Photoshop.Image.13">
                  <p:embed/>
                </p:oleObj>
              </mc:Choice>
              <mc:Fallback>
                <p:oleObj name="Image" r:id="rId7" imgW="444240" imgH="393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6638" y="4433838"/>
                        <a:ext cx="444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2887595" y="4226752"/>
            <a:ext cx="9302750" cy="1579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Competition </a:t>
            </a:r>
            <a:r>
              <a:rPr lang="en-US" b="1" dirty="0"/>
              <a:t>Legislation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50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76837" y="1378040"/>
            <a:ext cx="10515600" cy="3895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8800" b="1" dirty="0" smtClean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 smtClean="0">
                <a:latin typeface="+mj-lt"/>
              </a:rPr>
              <a:t>HR Committee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75" y="446947"/>
            <a:ext cx="1523645" cy="11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96143"/>
            <a:ext cx="10515600" cy="1325563"/>
          </a:xfrm>
        </p:spPr>
        <p:txBody>
          <a:bodyPr/>
          <a:lstStyle/>
          <a:p>
            <a:pPr algn="ctr"/>
            <a:r>
              <a:rPr lang="ro-RO" b="1" dirty="0" err="1"/>
              <a:t>Working</a:t>
            </a:r>
            <a:r>
              <a:rPr lang="ro-RO" b="1" dirty="0"/>
              <a:t> Group on </a:t>
            </a:r>
            <a:r>
              <a:rPr lang="ro-RO" b="1" dirty="0" err="1"/>
              <a:t>Labor</a:t>
            </a:r>
            <a:r>
              <a:rPr lang="ro-RO" b="1" dirty="0"/>
              <a:t> </a:t>
            </a:r>
            <a:r>
              <a:rPr lang="ro-RO" b="1" dirty="0" smtClean="0"/>
              <a:t>Code</a:t>
            </a:r>
            <a:r>
              <a:rPr lang="en-US" b="1" dirty="0" smtClean="0"/>
              <a:t> Amendment</a:t>
            </a:r>
            <a:endParaRPr lang="ro-RO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7"/>
          <a:stretch/>
        </p:blipFill>
        <p:spPr>
          <a:xfrm>
            <a:off x="1523999" y="2221706"/>
            <a:ext cx="9144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76837" y="1378040"/>
            <a:ext cx="10515600" cy="3895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8800" b="1" dirty="0" smtClean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 smtClean="0">
                <a:latin typeface="+mj-lt"/>
              </a:rPr>
              <a:t>H</a:t>
            </a:r>
            <a:r>
              <a:rPr lang="ro-RO" sz="8800" b="1" dirty="0" err="1" smtClean="0">
                <a:latin typeface="+mj-lt"/>
              </a:rPr>
              <a:t>ealthcare</a:t>
            </a:r>
            <a:r>
              <a:rPr lang="en-US" sz="8800" b="1" dirty="0" smtClean="0">
                <a:latin typeface="+mj-lt"/>
              </a:rPr>
              <a:t> </a:t>
            </a:r>
            <a:r>
              <a:rPr lang="en-US" sz="8800" b="1" dirty="0" smtClean="0">
                <a:latin typeface="+mj-lt"/>
              </a:rPr>
              <a:t>Committee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75" y="446947"/>
            <a:ext cx="1523645" cy="11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3040" y="800507"/>
            <a:ext cx="6578600" cy="1579734"/>
          </a:xfrm>
        </p:spPr>
        <p:txBody>
          <a:bodyPr>
            <a:normAutofit/>
          </a:bodyPr>
          <a:lstStyle/>
          <a:p>
            <a:r>
              <a:rPr lang="en-US" b="1" dirty="0"/>
              <a:t>New Law on </a:t>
            </a:r>
            <a:r>
              <a:rPr lang="ro-RO" b="1" dirty="0" smtClean="0"/>
              <a:t>M</a:t>
            </a:r>
            <a:r>
              <a:rPr lang="en-US" b="1" dirty="0" err="1" smtClean="0"/>
              <a:t>edicines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3040" y="1709528"/>
            <a:ext cx="9302750" cy="1579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b="1" dirty="0" err="1"/>
              <a:t>Regulation</a:t>
            </a:r>
            <a:r>
              <a:rPr lang="ro-RO" b="1" dirty="0"/>
              <a:t> of </a:t>
            </a:r>
            <a:r>
              <a:rPr lang="ro-RO" b="1" dirty="0" err="1" smtClean="0"/>
              <a:t>Drugs</a:t>
            </a:r>
            <a:r>
              <a:rPr lang="ro-RO" b="1" dirty="0" smtClean="0"/>
              <a:t> </a:t>
            </a:r>
            <a:r>
              <a:rPr lang="ro-RO" b="1" dirty="0" err="1" smtClean="0"/>
              <a:t>Prices</a:t>
            </a:r>
            <a:endParaRPr lang="en-US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482141"/>
              </p:ext>
            </p:extLst>
          </p:nvPr>
        </p:nvGraphicFramePr>
        <p:xfrm>
          <a:off x="2386638" y="1362588"/>
          <a:ext cx="44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Image" r:id="rId3" imgW="444240" imgH="393480" progId="Photoshop.Image.13">
                  <p:embed/>
                </p:oleObj>
              </mc:Choice>
              <mc:Fallback>
                <p:oleObj name="Image" r:id="rId3" imgW="444240" imgH="393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6638" y="1362588"/>
                        <a:ext cx="444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789422"/>
              </p:ext>
            </p:extLst>
          </p:nvPr>
        </p:nvGraphicFramePr>
        <p:xfrm>
          <a:off x="2386638" y="2349305"/>
          <a:ext cx="44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Image" r:id="rId5" imgW="444240" imgH="393480" progId="Photoshop.Image.13">
                  <p:embed/>
                </p:oleObj>
              </mc:Choice>
              <mc:Fallback>
                <p:oleObj name="Image" r:id="rId5" imgW="444240" imgH="393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6638" y="2349305"/>
                        <a:ext cx="444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549034"/>
              </p:ext>
            </p:extLst>
          </p:nvPr>
        </p:nvGraphicFramePr>
        <p:xfrm>
          <a:off x="2386638" y="3289262"/>
          <a:ext cx="44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Image" r:id="rId6" imgW="444240" imgH="393480" progId="Photoshop.Image.13">
                  <p:embed/>
                </p:oleObj>
              </mc:Choice>
              <mc:Fallback>
                <p:oleObj name="Image" r:id="rId6" imgW="444240" imgH="393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6638" y="3289262"/>
                        <a:ext cx="444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889250" y="2987704"/>
            <a:ext cx="9302750" cy="1579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Copayment in the </a:t>
            </a:r>
            <a:r>
              <a:rPr lang="ro-RO" b="1" dirty="0"/>
              <a:t>P</a:t>
            </a:r>
            <a:r>
              <a:rPr lang="en-US" b="1" dirty="0" err="1" smtClean="0"/>
              <a:t>ublic</a:t>
            </a:r>
            <a:r>
              <a:rPr lang="en-US" b="1" dirty="0" smtClean="0"/>
              <a:t> </a:t>
            </a:r>
            <a:r>
              <a:rPr lang="ro-RO" b="1" dirty="0" smtClean="0"/>
              <a:t>H</a:t>
            </a:r>
            <a:r>
              <a:rPr lang="en-US" b="1" dirty="0" err="1" smtClean="0"/>
              <a:t>ealth</a:t>
            </a:r>
            <a:r>
              <a:rPr lang="en-US" b="1" dirty="0" smtClean="0"/>
              <a:t> </a:t>
            </a:r>
            <a:r>
              <a:rPr lang="ro-RO" b="1" dirty="0" smtClean="0"/>
              <a:t>I</a:t>
            </a:r>
            <a:r>
              <a:rPr lang="en-US" b="1" dirty="0" err="1" smtClean="0"/>
              <a:t>nsurance</a:t>
            </a:r>
            <a:r>
              <a:rPr lang="en-US" b="1" dirty="0" smtClean="0"/>
              <a:t> </a:t>
            </a:r>
            <a:r>
              <a:rPr lang="ro-RO" b="1" dirty="0" smtClean="0"/>
              <a:t>S</a:t>
            </a:r>
            <a:r>
              <a:rPr lang="en-US" b="1" dirty="0" err="1" smtClean="0"/>
              <a:t>ystem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41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63958" y="1056068"/>
            <a:ext cx="10515600" cy="3895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88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8800" b="1" dirty="0">
                <a:latin typeface="+mj-lt"/>
              </a:rPr>
              <a:t>Trade &amp;</a:t>
            </a:r>
            <a:r>
              <a:rPr lang="en-US" sz="8800" b="1" dirty="0"/>
              <a:t> </a:t>
            </a:r>
            <a:r>
              <a:rPr lang="en-US" sz="8800" b="1" dirty="0" smtClean="0">
                <a:latin typeface="+mj-lt"/>
              </a:rPr>
              <a:t>Manufacturing Committee</a:t>
            </a:r>
            <a:endParaRPr lang="en-US" sz="8800" b="1" dirty="0" smtClean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75" y="446947"/>
            <a:ext cx="1523645" cy="11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3040" y="800507"/>
            <a:ext cx="6578600" cy="1579734"/>
          </a:xfrm>
        </p:spPr>
        <p:txBody>
          <a:bodyPr>
            <a:normAutofit/>
          </a:bodyPr>
          <a:lstStyle/>
          <a:p>
            <a:r>
              <a:rPr lang="en-US" b="1" dirty="0" smtClean="0"/>
              <a:t>Customs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3040" y="1709528"/>
            <a:ext cx="9302750" cy="1579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b="1" dirty="0" err="1" smtClean="0"/>
              <a:t>Food</a:t>
            </a:r>
            <a:r>
              <a:rPr lang="ro-RO" b="1" dirty="0" smtClean="0"/>
              <a:t> </a:t>
            </a:r>
            <a:r>
              <a:rPr lang="ro-RO" b="1" dirty="0" err="1" smtClean="0"/>
              <a:t>Safety</a:t>
            </a:r>
            <a:endParaRPr lang="en-US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482141"/>
              </p:ext>
            </p:extLst>
          </p:nvPr>
        </p:nvGraphicFramePr>
        <p:xfrm>
          <a:off x="2386638" y="1362588"/>
          <a:ext cx="44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Image" r:id="rId3" imgW="444240" imgH="393480" progId="Photoshop.Image.13">
                  <p:embed/>
                </p:oleObj>
              </mc:Choice>
              <mc:Fallback>
                <p:oleObj name="Image" r:id="rId3" imgW="444240" imgH="393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6638" y="1362588"/>
                        <a:ext cx="444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789422"/>
              </p:ext>
            </p:extLst>
          </p:nvPr>
        </p:nvGraphicFramePr>
        <p:xfrm>
          <a:off x="2386638" y="2349305"/>
          <a:ext cx="44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Image" r:id="rId5" imgW="444240" imgH="393480" progId="Photoshop.Image.13">
                  <p:embed/>
                </p:oleObj>
              </mc:Choice>
              <mc:Fallback>
                <p:oleObj name="Image" r:id="rId5" imgW="444240" imgH="393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6638" y="2349305"/>
                        <a:ext cx="444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549034"/>
              </p:ext>
            </p:extLst>
          </p:nvPr>
        </p:nvGraphicFramePr>
        <p:xfrm>
          <a:off x="2386638" y="3289262"/>
          <a:ext cx="44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Image" r:id="rId6" imgW="444240" imgH="393480" progId="Photoshop.Image.13">
                  <p:embed/>
                </p:oleObj>
              </mc:Choice>
              <mc:Fallback>
                <p:oleObj name="Image" r:id="rId6" imgW="444240" imgH="393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6638" y="3289262"/>
                        <a:ext cx="444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913040" y="3050954"/>
            <a:ext cx="9302750" cy="1579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Environment</a:t>
            </a:r>
            <a:r>
              <a:rPr lang="ro-RO" b="1" dirty="0" smtClean="0"/>
              <a:t>al </a:t>
            </a:r>
            <a:r>
              <a:rPr lang="ro-RO" b="1" dirty="0" err="1" smtClean="0"/>
              <a:t>Legislation</a:t>
            </a:r>
            <a:r>
              <a:rPr lang="en-US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549819"/>
              </p:ext>
            </p:extLst>
          </p:nvPr>
        </p:nvGraphicFramePr>
        <p:xfrm>
          <a:off x="2386638" y="4305552"/>
          <a:ext cx="44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Image" r:id="rId7" imgW="444240" imgH="393480" progId="Photoshop.Image.13">
                  <p:embed/>
                </p:oleObj>
              </mc:Choice>
              <mc:Fallback>
                <p:oleObj name="Image" r:id="rId7" imgW="444240" imgH="393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6638" y="4305552"/>
                        <a:ext cx="444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2913040" y="3998680"/>
            <a:ext cx="9302750" cy="1579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b="1" dirty="0" err="1" smtClean="0"/>
              <a:t>Conformity</a:t>
            </a:r>
            <a:r>
              <a:rPr lang="ro-RO" b="1" dirty="0" smtClean="0"/>
              <a:t> </a:t>
            </a:r>
            <a:r>
              <a:rPr lang="ro-RO" b="1" dirty="0" err="1" smtClean="0"/>
              <a:t>Assesment</a:t>
            </a:r>
            <a:r>
              <a:rPr lang="ro-RO" b="1" dirty="0" smtClean="0"/>
              <a:t> and </a:t>
            </a:r>
            <a:r>
              <a:rPr lang="ro-RO" b="1" dirty="0" err="1" smtClean="0"/>
              <a:t>Consumer</a:t>
            </a:r>
            <a:r>
              <a:rPr lang="ro-RO" b="1" dirty="0" smtClean="0"/>
              <a:t> </a:t>
            </a:r>
            <a:r>
              <a:rPr lang="ro-RO" b="1" dirty="0" err="1" smtClean="0"/>
              <a:t>Protection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759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446985"/>
            <a:ext cx="10515600" cy="373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 smtClean="0">
                <a:latin typeface="+mj-lt"/>
              </a:rPr>
              <a:t>Financial </a:t>
            </a:r>
            <a:r>
              <a:rPr lang="en-US" sz="8800" b="1" dirty="0" smtClean="0">
                <a:latin typeface="+mj-lt"/>
              </a:rPr>
              <a:t>Services  Committee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76" y="446947"/>
            <a:ext cx="1127448" cy="879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75" y="446947"/>
            <a:ext cx="1523645" cy="11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0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3040" y="800507"/>
            <a:ext cx="6578600" cy="1579734"/>
          </a:xfrm>
        </p:spPr>
        <p:txBody>
          <a:bodyPr>
            <a:normAutofit/>
          </a:bodyPr>
          <a:lstStyle/>
          <a:p>
            <a:r>
              <a:rPr lang="en-US" b="1" dirty="0"/>
              <a:t>Anti</a:t>
            </a:r>
            <a:r>
              <a:rPr lang="en-US" dirty="0"/>
              <a:t>-</a:t>
            </a:r>
            <a:r>
              <a:rPr lang="en-US" b="1" dirty="0"/>
              <a:t>money </a:t>
            </a:r>
            <a:r>
              <a:rPr lang="ro-RO" b="1" dirty="0" smtClean="0"/>
              <a:t>L</a:t>
            </a:r>
            <a:r>
              <a:rPr lang="en-US" b="1" dirty="0" err="1" smtClean="0"/>
              <a:t>aundering</a:t>
            </a:r>
            <a:r>
              <a:rPr lang="ro-RO" b="1" dirty="0" smtClean="0"/>
              <a:t> Law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3040" y="1709528"/>
            <a:ext cx="9302750" cy="1579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b="1" dirty="0"/>
              <a:t>New Banking Law</a:t>
            </a:r>
            <a:endParaRPr lang="en-US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386638" y="1362588"/>
          <a:ext cx="44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Image" r:id="rId3" imgW="444240" imgH="393480" progId="Photoshop.Image.13">
                  <p:embed/>
                </p:oleObj>
              </mc:Choice>
              <mc:Fallback>
                <p:oleObj name="Image" r:id="rId3" imgW="444240" imgH="393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6638" y="1362588"/>
                        <a:ext cx="444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386638" y="2349305"/>
          <a:ext cx="44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Image" r:id="rId5" imgW="444240" imgH="393480" progId="Photoshop.Image.13">
                  <p:embed/>
                </p:oleObj>
              </mc:Choice>
              <mc:Fallback>
                <p:oleObj name="Image" r:id="rId5" imgW="444240" imgH="393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6638" y="2349305"/>
                        <a:ext cx="444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/>
          </p:nvPr>
        </p:nvGraphicFramePr>
        <p:xfrm>
          <a:off x="2386638" y="3289262"/>
          <a:ext cx="44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Image" r:id="rId6" imgW="444240" imgH="393480" progId="Photoshop.Image.13">
                  <p:embed/>
                </p:oleObj>
              </mc:Choice>
              <mc:Fallback>
                <p:oleObj name="Image" r:id="rId6" imgW="444240" imgH="393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6638" y="3289262"/>
                        <a:ext cx="444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913040" y="2696245"/>
            <a:ext cx="9302750" cy="1579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b="1" dirty="0" smtClean="0"/>
              <a:t>New Law on Financial </a:t>
            </a:r>
            <a:r>
              <a:rPr lang="ro-RO" b="1" dirty="0" err="1" smtClean="0"/>
              <a:t>Institutions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46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63958" y="1056068"/>
            <a:ext cx="10515600" cy="3895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88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ro-RO" sz="8800" b="1" dirty="0" smtClean="0">
                <a:latin typeface="+mj-lt"/>
              </a:rPr>
              <a:t>New </a:t>
            </a:r>
            <a:r>
              <a:rPr lang="ro-RO" sz="8800" b="1" dirty="0" err="1" smtClean="0">
                <a:latin typeface="+mj-lt"/>
              </a:rPr>
              <a:t>Committees</a:t>
            </a:r>
            <a:endParaRPr lang="en-US" sz="8800" b="1" dirty="0" smtClean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76" y="446947"/>
            <a:ext cx="1127448" cy="87957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89250" y="3736890"/>
            <a:ext cx="7707738" cy="1579734"/>
          </a:xfrm>
        </p:spPr>
        <p:txBody>
          <a:bodyPr>
            <a:normAutofit/>
          </a:bodyPr>
          <a:lstStyle/>
          <a:p>
            <a:r>
              <a:rPr lang="ro-RO" b="1" dirty="0" err="1" smtClean="0"/>
              <a:t>Free</a:t>
            </a:r>
            <a:r>
              <a:rPr lang="ro-RO" b="1" dirty="0" smtClean="0"/>
              <a:t> Economic </a:t>
            </a:r>
            <a:r>
              <a:rPr lang="ro-RO" b="1" dirty="0" err="1" smtClean="0"/>
              <a:t>Zones</a:t>
            </a:r>
            <a:r>
              <a:rPr lang="ro-RO" b="1" dirty="0" smtClean="0"/>
              <a:t> </a:t>
            </a:r>
            <a:r>
              <a:rPr lang="ro-RO" b="1" dirty="0" err="1" smtClean="0"/>
              <a:t>Committee</a:t>
            </a:r>
            <a:endParaRPr lang="en-US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89250" y="4645911"/>
            <a:ext cx="9302750" cy="1579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b="1" dirty="0" err="1" smtClean="0"/>
              <a:t>Infrastructure</a:t>
            </a:r>
            <a:r>
              <a:rPr lang="ro-RO" b="1" dirty="0" smtClean="0"/>
              <a:t> </a:t>
            </a:r>
            <a:r>
              <a:rPr lang="ro-RO" b="1" dirty="0" err="1" smtClean="0"/>
              <a:t>Committee</a:t>
            </a:r>
            <a:endParaRPr lang="en-US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041631"/>
              </p:ext>
            </p:extLst>
          </p:nvPr>
        </p:nvGraphicFramePr>
        <p:xfrm>
          <a:off x="2362848" y="4298971"/>
          <a:ext cx="44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Image" r:id="rId4" imgW="444240" imgH="393480" progId="Photoshop.Image.13">
                  <p:embed/>
                </p:oleObj>
              </mc:Choice>
              <mc:Fallback>
                <p:oleObj name="Image" r:id="rId4" imgW="444240" imgH="393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2848" y="4298971"/>
                        <a:ext cx="444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928538"/>
              </p:ext>
            </p:extLst>
          </p:nvPr>
        </p:nvGraphicFramePr>
        <p:xfrm>
          <a:off x="2362848" y="5285688"/>
          <a:ext cx="44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Image" r:id="rId6" imgW="444240" imgH="393480" progId="Photoshop.Image.13">
                  <p:embed/>
                </p:oleObj>
              </mc:Choice>
              <mc:Fallback>
                <p:oleObj name="Image" r:id="rId6" imgW="444240" imgH="393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2848" y="5285688"/>
                        <a:ext cx="444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75" y="446947"/>
            <a:ext cx="1523645" cy="11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421195"/>
            <a:ext cx="10515600" cy="3271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 smtClean="0">
                <a:latin typeface="+mj-lt"/>
              </a:rPr>
              <a:t>P</a:t>
            </a:r>
            <a:r>
              <a:rPr lang="ro-RO" sz="8800" b="1" dirty="0" err="1" smtClean="0">
                <a:latin typeface="+mj-lt"/>
              </a:rPr>
              <a:t>riorities</a:t>
            </a:r>
            <a:r>
              <a:rPr lang="ro-RO" sz="8800" b="1" dirty="0" smtClean="0">
                <a:latin typeface="+mj-lt"/>
              </a:rPr>
              <a:t> for</a:t>
            </a:r>
          </a:p>
          <a:p>
            <a:pPr marL="0" indent="0" algn="ctr">
              <a:buNone/>
            </a:pPr>
            <a:r>
              <a:rPr lang="en-US" sz="8800" b="1" dirty="0">
                <a:latin typeface="+mj-lt"/>
              </a:rPr>
              <a:t>2017</a:t>
            </a:r>
            <a:endParaRPr lang="ro-RO" sz="8800" b="1" dirty="0" smtClean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75" y="446947"/>
            <a:ext cx="1523645" cy="11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6" y="2748477"/>
            <a:ext cx="10306049" cy="2082061"/>
          </a:xfrm>
        </p:spPr>
        <p:txBody>
          <a:bodyPr>
            <a:noAutofit/>
          </a:bodyPr>
          <a:lstStyle/>
          <a:p>
            <a:pPr algn="ctr"/>
            <a:r>
              <a:rPr lang="ro-RO" b="1" dirty="0" err="1" smtClean="0"/>
              <a:t>Launching</a:t>
            </a:r>
            <a:r>
              <a:rPr lang="ro-RO" b="1" dirty="0" smtClean="0"/>
              <a:t> of </a:t>
            </a:r>
            <a:r>
              <a:rPr lang="en-US" b="1" dirty="0"/>
              <a:t>AmCham Court of </a:t>
            </a:r>
            <a:r>
              <a:rPr lang="ro-RO" b="1" dirty="0" smtClean="0"/>
              <a:t/>
            </a:r>
            <a:br>
              <a:rPr lang="ro-RO" b="1" dirty="0" smtClean="0"/>
            </a:br>
            <a:r>
              <a:rPr lang="en-US" b="1" dirty="0" smtClean="0"/>
              <a:t>Commercial </a:t>
            </a:r>
            <a:r>
              <a:rPr lang="en-US" b="1" dirty="0"/>
              <a:t>Arbitration</a:t>
            </a:r>
            <a:br>
              <a:rPr lang="en-US" b="1" dirty="0"/>
            </a:br>
            <a:endParaRPr lang="ro-RO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7"/>
          <a:stretch/>
        </p:blipFill>
        <p:spPr>
          <a:xfrm>
            <a:off x="3141967" y="4166506"/>
            <a:ext cx="6433464" cy="2144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6" b="33611"/>
          <a:stretch/>
        </p:blipFill>
        <p:spPr>
          <a:xfrm>
            <a:off x="3141967" y="413489"/>
            <a:ext cx="6433464" cy="214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7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6" y="2748477"/>
            <a:ext cx="10306049" cy="2082061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Young </a:t>
            </a:r>
            <a:r>
              <a:rPr lang="en-US" b="1" dirty="0" smtClean="0"/>
              <a:t>Professionals</a:t>
            </a:r>
            <a:r>
              <a:rPr lang="ro-RO" b="1" dirty="0" smtClean="0"/>
              <a:t> Program</a:t>
            </a:r>
            <a:endParaRPr lang="ro-RO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785" y="218939"/>
            <a:ext cx="5404834" cy="3040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7"/>
          <a:stretch/>
        </p:blipFill>
        <p:spPr>
          <a:xfrm>
            <a:off x="3301284" y="4223494"/>
            <a:ext cx="5829837" cy="219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3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92358"/>
            <a:ext cx="10515600" cy="10732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o-RO" sz="8800" b="1" dirty="0" err="1" smtClean="0">
                <a:latin typeface="+mj-lt"/>
              </a:rPr>
              <a:t>Events</a:t>
            </a:r>
            <a:endParaRPr lang="ru-RU" sz="88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76" y="446947"/>
            <a:ext cx="1127448" cy="879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75" y="446947"/>
            <a:ext cx="1523645" cy="11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0" y="769571"/>
            <a:ext cx="6578600" cy="1579734"/>
          </a:xfrm>
        </p:spPr>
        <p:txBody>
          <a:bodyPr>
            <a:normAutofit/>
          </a:bodyPr>
          <a:lstStyle/>
          <a:p>
            <a:r>
              <a:rPr lang="en-US" b="1" dirty="0" smtClean="0"/>
              <a:t>Committee Meetings</a:t>
            </a:r>
            <a:endParaRPr lang="ro-RO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89250" y="2115853"/>
            <a:ext cx="9302750" cy="1579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Business Breakfasts</a:t>
            </a:r>
            <a:r>
              <a:rPr lang="ro-RO" b="1" dirty="0" smtClean="0"/>
              <a:t/>
            </a:r>
            <a:br>
              <a:rPr lang="ro-RO" b="1" dirty="0" smtClean="0"/>
            </a:br>
            <a:endParaRPr lang="ro-RO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458576"/>
              </p:ext>
            </p:extLst>
          </p:nvPr>
        </p:nvGraphicFramePr>
        <p:xfrm>
          <a:off x="2320925" y="1362588"/>
          <a:ext cx="44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Image" r:id="rId3" imgW="444240" imgH="393480" progId="Photoshop.Image.13">
                  <p:embed/>
                </p:oleObj>
              </mc:Choice>
              <mc:Fallback>
                <p:oleObj name="Image" r:id="rId3" imgW="444240" imgH="393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0925" y="1362588"/>
                        <a:ext cx="444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055293"/>
              </p:ext>
            </p:extLst>
          </p:nvPr>
        </p:nvGraphicFramePr>
        <p:xfrm>
          <a:off x="2320925" y="2291749"/>
          <a:ext cx="44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Image" r:id="rId5" imgW="444240" imgH="393480" progId="Photoshop.Image.13">
                  <p:embed/>
                </p:oleObj>
              </mc:Choice>
              <mc:Fallback>
                <p:oleObj name="Image" r:id="rId5" imgW="444240" imgH="393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0925" y="2291749"/>
                        <a:ext cx="444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889250" y="2735881"/>
            <a:ext cx="7054850" cy="1579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b="1" dirty="0" err="1" smtClean="0"/>
              <a:t>Networking</a:t>
            </a:r>
            <a:r>
              <a:rPr lang="ro-RO" b="1" dirty="0" smtClean="0"/>
              <a:t> </a:t>
            </a:r>
            <a:r>
              <a:rPr lang="ro-RO" b="1" dirty="0" err="1" smtClean="0"/>
              <a:t>Events</a:t>
            </a:r>
            <a:endParaRPr lang="ro-RO" sz="80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776978"/>
              </p:ext>
            </p:extLst>
          </p:nvPr>
        </p:nvGraphicFramePr>
        <p:xfrm>
          <a:off x="2320925" y="3328898"/>
          <a:ext cx="44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Image" r:id="rId6" imgW="444240" imgH="393480" progId="Photoshop.Image.13">
                  <p:embed/>
                </p:oleObj>
              </mc:Choice>
              <mc:Fallback>
                <p:oleObj name="Image" r:id="rId6" imgW="444240" imgH="393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0925" y="3328898"/>
                        <a:ext cx="444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2889250" y="3722598"/>
            <a:ext cx="5911850" cy="1579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Annual</a:t>
            </a:r>
            <a:r>
              <a:rPr lang="ro-RO" b="1" dirty="0" smtClean="0"/>
              <a:t> General Meeting</a:t>
            </a:r>
            <a:endParaRPr lang="ro-RO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254234"/>
              </p:ext>
            </p:extLst>
          </p:nvPr>
        </p:nvGraphicFramePr>
        <p:xfrm>
          <a:off x="2320925" y="4315615"/>
          <a:ext cx="44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Image" r:id="rId7" imgW="444240" imgH="393480" progId="Photoshop.Image.13">
                  <p:embed/>
                </p:oleObj>
              </mc:Choice>
              <mc:Fallback>
                <p:oleObj name="Image" r:id="rId7" imgW="444240" imgH="393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0925" y="4315615"/>
                        <a:ext cx="444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23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145" y="2498502"/>
            <a:ext cx="10515600" cy="21163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latin typeface="+mj-lt"/>
              </a:rPr>
              <a:t>AmCham </a:t>
            </a:r>
            <a:r>
              <a:rPr lang="ro-RO" sz="8800" b="1" dirty="0" smtClean="0">
                <a:latin typeface="+mj-lt"/>
              </a:rPr>
              <a:t>Services</a:t>
            </a:r>
            <a:endParaRPr lang="en-US" sz="8800" b="1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76" y="446947"/>
            <a:ext cx="1127448" cy="879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23" y="292400"/>
            <a:ext cx="1523645" cy="11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785" y="325870"/>
            <a:ext cx="10515600" cy="13124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o-RO" sz="4400" b="1" dirty="0" smtClean="0">
                <a:latin typeface="+mj-lt"/>
              </a:rPr>
              <a:t>95</a:t>
            </a:r>
          </a:p>
          <a:p>
            <a:pPr marL="0" indent="0" algn="ctr">
              <a:buNone/>
            </a:pPr>
            <a:r>
              <a:rPr lang="ro-RO" sz="4400" b="1" dirty="0" err="1" smtClean="0">
                <a:latin typeface="+mj-lt"/>
              </a:rPr>
              <a:t>Attractive</a:t>
            </a:r>
            <a:r>
              <a:rPr lang="ro-RO" sz="4400" b="1" dirty="0" smtClean="0">
                <a:latin typeface="+mj-lt"/>
              </a:rPr>
              <a:t> </a:t>
            </a:r>
            <a:r>
              <a:rPr lang="ro-RO" sz="4400" b="1" dirty="0" err="1" smtClean="0">
                <a:latin typeface="+mj-lt"/>
              </a:rPr>
              <a:t>Offers</a:t>
            </a:r>
            <a:r>
              <a:rPr lang="ro-RO" sz="4400" b="1" dirty="0" smtClean="0">
                <a:latin typeface="+mj-lt"/>
              </a:rPr>
              <a:t> via MDP</a:t>
            </a:r>
            <a:endParaRPr lang="ru-RU" sz="4400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97" y="1638300"/>
            <a:ext cx="5819775" cy="483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982" y="807316"/>
            <a:ext cx="10515600" cy="12085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o-RO" sz="4400" b="1" dirty="0" smtClean="0">
                <a:latin typeface="+mj-lt"/>
              </a:rPr>
              <a:t>21 Visa </a:t>
            </a:r>
            <a:r>
              <a:rPr lang="ro-RO" sz="4400" b="1" dirty="0" err="1" smtClean="0">
                <a:latin typeface="+mj-lt"/>
              </a:rPr>
              <a:t>Issued</a:t>
            </a:r>
            <a:r>
              <a:rPr lang="ro-RO" sz="4400" b="1" dirty="0" smtClean="0">
                <a:latin typeface="+mj-lt"/>
              </a:rPr>
              <a:t> in 2016</a:t>
            </a:r>
          </a:p>
          <a:p>
            <a:pPr marL="0" indent="0" algn="ctr">
              <a:buNone/>
            </a:pPr>
            <a:r>
              <a:rPr lang="en-US" sz="4400" dirty="0" smtClean="0">
                <a:latin typeface="+mj-lt"/>
              </a:rPr>
              <a:t>Visa </a:t>
            </a:r>
            <a:r>
              <a:rPr lang="en-US" sz="4400" dirty="0">
                <a:latin typeface="+mj-lt"/>
              </a:rPr>
              <a:t>Facilitation Program </a:t>
            </a:r>
            <a:endParaRPr lang="ru-RU" sz="4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51239"/>
          <a:stretch/>
        </p:blipFill>
        <p:spPr>
          <a:xfrm>
            <a:off x="2429091" y="2015836"/>
            <a:ext cx="7375381" cy="37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417" y="781050"/>
            <a:ext cx="10515600" cy="129713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o-RO" sz="4800" b="1" dirty="0" smtClean="0">
                <a:latin typeface="+mj-lt"/>
              </a:rPr>
              <a:t>Job Center</a:t>
            </a:r>
          </a:p>
          <a:p>
            <a:pPr marL="0" indent="0" algn="ctr">
              <a:buNone/>
            </a:pPr>
            <a:r>
              <a:rPr lang="ro-RO" sz="4300" dirty="0">
                <a:latin typeface="+mj-lt"/>
              </a:rPr>
              <a:t>The </a:t>
            </a:r>
            <a:r>
              <a:rPr lang="ro-RO" sz="4300" dirty="0" err="1">
                <a:latin typeface="+mj-lt"/>
              </a:rPr>
              <a:t>Most</a:t>
            </a:r>
            <a:r>
              <a:rPr lang="ro-RO" sz="4300" dirty="0">
                <a:latin typeface="+mj-lt"/>
              </a:rPr>
              <a:t> </a:t>
            </a:r>
            <a:r>
              <a:rPr lang="ro-RO" sz="4300" dirty="0" err="1">
                <a:latin typeface="+mj-lt"/>
              </a:rPr>
              <a:t>Accesed</a:t>
            </a:r>
            <a:r>
              <a:rPr lang="ro-RO" sz="4300" dirty="0">
                <a:latin typeface="+mj-lt"/>
              </a:rPr>
              <a:t> </a:t>
            </a:r>
            <a:r>
              <a:rPr lang="ro-RO" sz="4300" dirty="0" err="1">
                <a:latin typeface="+mj-lt"/>
              </a:rPr>
              <a:t>Section</a:t>
            </a:r>
            <a:endParaRPr lang="ru-RU" sz="43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50" y="2344449"/>
            <a:ext cx="7718335" cy="27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544" y="323850"/>
            <a:ext cx="10515600" cy="5042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4400" b="1" dirty="0" err="1" smtClean="0">
                <a:latin typeface="+mj-lt"/>
              </a:rPr>
              <a:t>Members</a:t>
            </a:r>
            <a:r>
              <a:rPr lang="ro-RO" sz="4400" b="1" dirty="0" smtClean="0">
                <a:latin typeface="+mj-lt"/>
              </a:rPr>
              <a:t> </a:t>
            </a:r>
            <a:r>
              <a:rPr lang="ro-RO" sz="4400" b="1" dirty="0" err="1" smtClean="0">
                <a:latin typeface="+mj-lt"/>
              </a:rPr>
              <a:t>News</a:t>
            </a:r>
            <a:endParaRPr lang="ro-RO" sz="44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+mj-lt"/>
              </a:rPr>
              <a:t>Gain Exposure for Your Company</a:t>
            </a:r>
            <a:endParaRPr lang="ru-RU" sz="40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40" y="2098964"/>
            <a:ext cx="4375008" cy="455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3057943"/>
            <a:ext cx="12009120" cy="1537018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latin typeface="+mj-lt"/>
              </a:rPr>
              <a:t>Volunteer and Donate through </a:t>
            </a:r>
            <a:r>
              <a:rPr lang="ro-RO" sz="4400" b="1" dirty="0" smtClean="0">
                <a:latin typeface="+mj-lt"/>
              </a:rPr>
              <a:t>o</a:t>
            </a:r>
            <a:r>
              <a:rPr lang="en-US" sz="4400" b="1" dirty="0" err="1" smtClean="0">
                <a:latin typeface="+mj-lt"/>
              </a:rPr>
              <a:t>ur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smtClean="0">
                <a:latin typeface="+mj-lt"/>
              </a:rPr>
              <a:t>CSR Projects</a:t>
            </a:r>
            <a:endParaRPr lang="ru-RU" sz="4400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95" y="3850783"/>
            <a:ext cx="4814842" cy="2708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08" y="145758"/>
            <a:ext cx="4803216" cy="270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59528" y="2405130"/>
            <a:ext cx="11211560" cy="3284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b="1" dirty="0" smtClean="0">
                <a:latin typeface="+mj-lt"/>
              </a:rPr>
              <a:t>Growing </a:t>
            </a:r>
            <a:r>
              <a:rPr lang="en-US" sz="8800" b="1" dirty="0">
                <a:latin typeface="+mj-lt"/>
              </a:rPr>
              <a:t>&amp; </a:t>
            </a:r>
            <a:r>
              <a:rPr lang="en-US" sz="8800" b="1" dirty="0" smtClean="0">
                <a:latin typeface="+mj-lt"/>
              </a:rPr>
              <a:t>Re-energizing   </a:t>
            </a:r>
            <a:endParaRPr lang="ro-RO" sz="8800" b="1" dirty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 smtClean="0">
                <a:latin typeface="+mj-lt"/>
              </a:rPr>
              <a:t>Membership</a:t>
            </a:r>
            <a:endParaRPr lang="ro-RO" sz="8800" b="1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75" y="446947"/>
            <a:ext cx="1523645" cy="11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949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+mj-lt"/>
              </a:rPr>
              <a:t>Stay Connected </a:t>
            </a:r>
            <a:endParaRPr lang="ru-RU" sz="44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328" y="1693718"/>
            <a:ext cx="7837344" cy="447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7674"/>
            <a:ext cx="10515600" cy="3892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o-RO" sz="5400" b="1" dirty="0" err="1" smtClean="0">
                <a:latin typeface="+mj-lt"/>
              </a:rPr>
              <a:t>We</a:t>
            </a:r>
            <a:r>
              <a:rPr lang="ro-RO" sz="5400" b="1" dirty="0" smtClean="0">
                <a:latin typeface="+mj-lt"/>
              </a:rPr>
              <a:t> </a:t>
            </a:r>
            <a:r>
              <a:rPr lang="ro-RO" sz="5400" b="1" dirty="0" err="1" smtClean="0">
                <a:latin typeface="+mj-lt"/>
              </a:rPr>
              <a:t>Stay</a:t>
            </a:r>
            <a:r>
              <a:rPr lang="ro-RO" sz="5400" b="1" dirty="0" smtClean="0">
                <a:latin typeface="+mj-lt"/>
              </a:rPr>
              <a:t> at </a:t>
            </a:r>
            <a:r>
              <a:rPr lang="ro-RO" sz="5400" b="1" dirty="0" err="1" smtClean="0">
                <a:latin typeface="+mj-lt"/>
              </a:rPr>
              <a:t>your</a:t>
            </a:r>
            <a:r>
              <a:rPr lang="ro-RO" sz="5400" b="1" dirty="0" smtClean="0">
                <a:latin typeface="+mj-lt"/>
              </a:rPr>
              <a:t> </a:t>
            </a:r>
            <a:r>
              <a:rPr lang="ro-RO" sz="5400" b="1" dirty="0" err="1" smtClean="0">
                <a:latin typeface="+mj-lt"/>
              </a:rPr>
              <a:t>Disposal</a:t>
            </a:r>
            <a:endParaRPr lang="ru-RU" sz="5400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9"/>
          <a:stretch/>
        </p:blipFill>
        <p:spPr>
          <a:xfrm>
            <a:off x="0" y="2047742"/>
            <a:ext cx="12192000" cy="37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08" y="691935"/>
            <a:ext cx="1493670" cy="534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28" y="5812831"/>
            <a:ext cx="2480327" cy="905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61" y="3395459"/>
            <a:ext cx="1958304" cy="1007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29" y="1425139"/>
            <a:ext cx="1416092" cy="1000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2" y="3923751"/>
            <a:ext cx="1593949" cy="836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12" y="1373693"/>
            <a:ext cx="1892024" cy="5774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274" y="2218802"/>
            <a:ext cx="1523193" cy="7196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754" y="658782"/>
            <a:ext cx="2379978" cy="3365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61" y="6034734"/>
            <a:ext cx="2392850" cy="3915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56" y="4402587"/>
            <a:ext cx="986420" cy="8579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18" y="4701028"/>
            <a:ext cx="1152923" cy="8531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08" y="1659988"/>
            <a:ext cx="1212583" cy="9186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5" y="2191468"/>
            <a:ext cx="1791662" cy="3871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5" y="525103"/>
            <a:ext cx="3853744" cy="722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966" y="5789381"/>
            <a:ext cx="1481046" cy="6220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141" y="3061472"/>
            <a:ext cx="1072237" cy="116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717409"/>
            <a:ext cx="10515600" cy="1423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 smtClean="0">
                <a:latin typeface="+mj-lt"/>
              </a:rPr>
              <a:t>Advocacy &amp; Lobby</a:t>
            </a:r>
            <a:endParaRPr lang="ro-RO" sz="8800" b="1" dirty="0" smtClean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75" y="446947"/>
            <a:ext cx="1523645" cy="11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97452" y="1712890"/>
            <a:ext cx="10515600" cy="2273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 smtClean="0">
                <a:latin typeface="+mj-lt"/>
              </a:rPr>
              <a:t>Connecting </a:t>
            </a:r>
            <a:r>
              <a:rPr lang="ro-RO" sz="4800" b="1" dirty="0" smtClean="0">
                <a:latin typeface="+mj-lt"/>
              </a:rPr>
              <a:t>B</a:t>
            </a:r>
            <a:r>
              <a:rPr lang="en-US" sz="4800" b="1" dirty="0" err="1" smtClean="0">
                <a:latin typeface="+mj-lt"/>
              </a:rPr>
              <a:t>etter</a:t>
            </a:r>
            <a:r>
              <a:rPr lang="en-US" sz="4800" b="1" dirty="0" smtClean="0">
                <a:latin typeface="+mj-lt"/>
              </a:rPr>
              <a:t> </a:t>
            </a:r>
            <a:r>
              <a:rPr lang="en-US" sz="4800" b="1" dirty="0" smtClean="0">
                <a:latin typeface="+mj-lt"/>
              </a:rPr>
              <a:t>with Parliament</a:t>
            </a:r>
            <a:endParaRPr lang="ro-RO" sz="4800" b="1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75" y="446947"/>
            <a:ext cx="1523645" cy="1188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438" y="2672657"/>
            <a:ext cx="6405629" cy="360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282" y="38912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Economic Council under the Prime Minister</a:t>
            </a:r>
            <a:endParaRPr lang="ro-RO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3" y="1714683"/>
            <a:ext cx="8553157" cy="459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717409"/>
            <a:ext cx="10515600" cy="1423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 smtClean="0">
                <a:latin typeface="+mj-lt"/>
              </a:rPr>
              <a:t>Committees</a:t>
            </a:r>
            <a:endParaRPr lang="ro-RO" sz="8800" b="1" dirty="0" smtClean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75" y="446947"/>
            <a:ext cx="1523645" cy="11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76837" y="1378040"/>
            <a:ext cx="10515600" cy="3895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8800" b="1" dirty="0" smtClean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 smtClean="0">
                <a:latin typeface="+mj-lt"/>
              </a:rPr>
              <a:t>Tax &amp; Legal Committee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75" y="446947"/>
            <a:ext cx="1523645" cy="11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168</Words>
  <Application>Microsoft Office PowerPoint</Application>
  <PresentationFormat>Widescreen</PresentationFormat>
  <Paragraphs>56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Casablanca Noir Personal Use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Council under the Prime Minister</vt:lpstr>
      <vt:lpstr>PowerPoint Presentation</vt:lpstr>
      <vt:lpstr>PowerPoint Presentation</vt:lpstr>
      <vt:lpstr>Taxes</vt:lpstr>
      <vt:lpstr>PowerPoint Presentation</vt:lpstr>
      <vt:lpstr>Working Group on Labor Code Amendment</vt:lpstr>
      <vt:lpstr>PowerPoint Presentation</vt:lpstr>
      <vt:lpstr>New Law on Medicines</vt:lpstr>
      <vt:lpstr>PowerPoint Presentation</vt:lpstr>
      <vt:lpstr>Customs</vt:lpstr>
      <vt:lpstr>PowerPoint Presentation</vt:lpstr>
      <vt:lpstr>Anti-money Laundering Law</vt:lpstr>
      <vt:lpstr>Free Economic Zones Committee</vt:lpstr>
      <vt:lpstr>Launching of AmCham Court of  Commercial Arbitration </vt:lpstr>
      <vt:lpstr>Young Professionals Program</vt:lpstr>
      <vt:lpstr>PowerPoint Presentation</vt:lpstr>
      <vt:lpstr>Committee Meetings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Committees Satisfaction Survey Results</dc:title>
  <dc:creator>AmCham</dc:creator>
  <cp:lastModifiedBy>AmCham</cp:lastModifiedBy>
  <cp:revision>68</cp:revision>
  <dcterms:created xsi:type="dcterms:W3CDTF">2015-12-17T08:34:45Z</dcterms:created>
  <dcterms:modified xsi:type="dcterms:W3CDTF">2017-01-24T14:07:46Z</dcterms:modified>
</cp:coreProperties>
</file>